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9144000"/>
  <p:notesSz cx="6858000" cy="9144000"/>
  <p:embeddedFontLst>
    <p:embeddedFont>
      <p:font typeface="Quicksan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icksand-bold.fntdata"/><Relationship Id="rId25" Type="http://schemas.openxmlformats.org/officeDocument/2006/relationships/font" Target="fonts/Quicksan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cxnSp>
        <p:nvCxnSpPr>
          <p:cNvPr id="10" name="Shape 10"/>
          <p:cNvCxnSpPr>
            <a:stCxn id="11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" name="Shape 11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key color">
    <p:bg>
      <p:bgPr>
        <a:solidFill>
          <a:srgbClr val="39C0BA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" name="Shape 56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952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None/>
              <a:defRPr sz="1800"/>
            </a:lvl1pPr>
            <a:lvl2pPr lvl="1" rtl="0">
              <a:spcBef>
                <a:spcPts val="0"/>
              </a:spcBef>
              <a:buSzPct val="100000"/>
              <a:buNone/>
              <a:defRPr sz="1800"/>
            </a:lvl2pPr>
            <a:lvl3pPr lvl="2" rtl="0">
              <a:spcBef>
                <a:spcPts val="0"/>
              </a:spcBef>
              <a:buSzPct val="100000"/>
              <a:buNone/>
              <a:defRPr sz="1800"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cxnSp>
        <p:nvCxnSpPr>
          <p:cNvPr id="15" name="Shape 1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" name="Shape 16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" type="body"/>
          </p:nvPr>
        </p:nvSpPr>
        <p:spPr>
          <a:xfrm>
            <a:off x="1633225" y="2882400"/>
            <a:ext cx="6700500" cy="1093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1pPr>
            <a:lvl2pPr lvl="1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2pPr>
            <a:lvl3pPr lvl="2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3pPr>
            <a:lvl4pPr lvl="3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4pPr>
            <a:lvl5pPr lvl="4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5pPr>
            <a:lvl6pPr lvl="5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6pPr>
            <a:lvl7pPr lvl="6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7pPr>
            <a:lvl8pPr lvl="7" rtl="0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defRPr i="1" sz="2800">
                <a:solidFill>
                  <a:srgbClr val="39C0BA"/>
                </a:solidFill>
              </a:defRPr>
            </a:lvl9pPr>
          </a:lstStyle>
          <a:p/>
        </p:txBody>
      </p:sp>
      <p:cxnSp>
        <p:nvCxnSpPr>
          <p:cNvPr id="19" name="Shape 19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" name="Shape 20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/>
        </p:nvSpPr>
        <p:spPr>
          <a:xfrm>
            <a:off x="208000" y="3096172"/>
            <a:ext cx="1306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" name="Shape 24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1165475" y="1600200"/>
            <a:ext cx="33069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671570" y="1600200"/>
            <a:ext cx="3306900" cy="4967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/>
        </p:txBody>
      </p:sp>
      <p:cxnSp>
        <p:nvCxnSpPr>
          <p:cNvPr id="32" name="Shape 32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" name="Shape 33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165475" y="1673975"/>
            <a:ext cx="2403600" cy="4893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3692249" y="1673975"/>
            <a:ext cx="2403600" cy="4893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6219023" y="1673975"/>
            <a:ext cx="2403600" cy="4893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cxnSp>
        <p:nvCxnSpPr>
          <p:cNvPr id="40" name="Shape 4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1" name="Shape 41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cxnSp>
        <p:nvCxnSpPr>
          <p:cNvPr id="45" name="Shape 4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" name="Shape 46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1165475" y="5775090"/>
            <a:ext cx="7521300" cy="578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cxnSp>
        <p:nvCxnSpPr>
          <p:cNvPr id="49" name="Shape 49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" name="Shape 50"/>
          <p:cNvSpPr/>
          <p:nvPr/>
        </p:nvSpPr>
        <p:spPr>
          <a:xfrm>
            <a:off x="808650" y="5952850"/>
            <a:ext cx="190200" cy="19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" name="Shape 53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2E303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1319175" y="2876425"/>
            <a:ext cx="6680400" cy="360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Case Study 2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Analyzing Data from MovieLens:  The Business Case for Studying Poorly Rated Movies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Group 1: Claire Danaher, Jonny Friedman, Janvi Kothari, Renee Sweeney, Erin Teeple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October 26,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Conjectures 2: Average Ratings for Best versus Worst Movies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650" y="2923275"/>
            <a:ext cx="2836775" cy="199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650" y="4921850"/>
            <a:ext cx="2836775" cy="18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idx="1" type="body"/>
          </p:nvPr>
        </p:nvSpPr>
        <p:spPr>
          <a:xfrm>
            <a:off x="5137250" y="1453475"/>
            <a:ext cx="3660000" cy="489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</a:pPr>
            <a:r>
              <a:rPr lang="en" sz="1800"/>
              <a:t>Average rating observed to increase with increasing age over 20.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55600" lvl="0" marL="457200" rtl="0">
              <a:spcBef>
                <a:spcPts val="0"/>
              </a:spcBef>
            </a:pPr>
            <a:r>
              <a:rPr lang="en"/>
              <a:t>The best movies are more frequently rated closer to 4 than 5.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55600" lvl="0" marL="457200" rtl="0">
              <a:spcBef>
                <a:spcPts val="0"/>
              </a:spcBef>
            </a:pPr>
            <a:r>
              <a:rPr lang="en"/>
              <a:t>Movies receiving the worst possible average rating are more frequent in our data set than movies receiving the best possible average rating. 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2700" y="1050385"/>
            <a:ext cx="2764674" cy="181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Average Ratings by Men and Women and Men and Women by High and Low Correlation Occupations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1236350"/>
            <a:ext cx="3938225" cy="25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025" y="3895325"/>
            <a:ext cx="4849399" cy="27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1165475" y="385175"/>
            <a:ext cx="6858000" cy="740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Conjectures 3: Correlation Coefficient between Men’s and  Women’s Average Movie Ratings Based on Occupation 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1125875"/>
            <a:ext cx="3811618" cy="54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693" y="1125875"/>
            <a:ext cx="3628414" cy="54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Business Case</a:t>
            </a:r>
          </a:p>
        </p:txBody>
      </p:sp>
      <p:sp>
        <p:nvSpPr>
          <p:cNvPr id="151" name="Shape 151"/>
          <p:cNvSpPr txBox="1"/>
          <p:nvPr>
            <p:ph idx="1" type="subTitle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can we learn from the most poorly rated movies?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50" y="3077050"/>
            <a:ext cx="477848" cy="7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1165475" y="1600200"/>
            <a:ext cx="33069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Movie Profitability</a:t>
            </a:r>
          </a:p>
          <a:p>
            <a:pPr indent="-393700" lvl="0" marL="457200">
              <a:spcBef>
                <a:spcPts val="0"/>
              </a:spcBef>
            </a:pPr>
            <a:r>
              <a:rPr lang="en"/>
              <a:t>51% of movies were profitable</a:t>
            </a:r>
          </a:p>
          <a:p>
            <a:pPr indent="-393700" lvl="0" marL="457200">
              <a:spcBef>
                <a:spcPts val="0"/>
              </a:spcBef>
            </a:pPr>
            <a:r>
              <a:rPr lang="en"/>
              <a:t>49% of movies resulted in a loss</a:t>
            </a:r>
          </a:p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1165475" y="665975"/>
            <a:ext cx="6858000" cy="934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279 Movies for which production budget and profit/loss information were studied to examine profitability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REF: https://stephenfollows.com/hollywood-movies-make-a-profit/</a:t>
            </a:r>
          </a:p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4671570" y="1600200"/>
            <a:ext cx="33069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Movie Losses</a:t>
            </a:r>
          </a:p>
          <a:p>
            <a:pPr indent="-393700" lvl="0" marL="457200">
              <a:spcBef>
                <a:spcPts val="0"/>
              </a:spcBef>
            </a:pPr>
            <a:r>
              <a:rPr lang="en"/>
              <a:t>Approximately </a:t>
            </a:r>
            <a:r>
              <a:rPr b="1" lang="en"/>
              <a:t>half</a:t>
            </a:r>
            <a:r>
              <a:rPr lang="en"/>
              <a:t> of money lost on non-profitable movies was lost on the </a:t>
            </a:r>
            <a:r>
              <a:rPr b="1" lang="en"/>
              <a:t>lowest performing 6%.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165475" y="259400"/>
            <a:ext cx="7732200" cy="1284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Movie Ratings versus Movie Profitability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(http://www.nytimes.com/2012/07/01/magazine/how-does-the-film-industry-actually-make-money.html)</a:t>
            </a:r>
          </a:p>
        </p:txBody>
      </p:sp>
      <p:sp>
        <p:nvSpPr>
          <p:cNvPr id="166" name="Shape 166"/>
          <p:cNvSpPr/>
          <p:nvPr/>
        </p:nvSpPr>
        <p:spPr>
          <a:xfrm>
            <a:off x="3630808" y="2175900"/>
            <a:ext cx="2506200" cy="2506200"/>
          </a:xfrm>
          <a:prstGeom prst="ellipse">
            <a:avLst/>
          </a:prstGeom>
          <a:noFill/>
          <a:ln cap="flat" cmpd="sng" w="9525">
            <a:solidFill>
              <a:srgbClr val="F35B69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Audience Reviews?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Artistic merit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Versus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35B69"/>
                </a:solidFill>
                <a:latin typeface="Quicksand"/>
                <a:ea typeface="Quicksand"/>
                <a:cs typeface="Quicksand"/>
                <a:sym typeface="Quicksand"/>
              </a:rPr>
              <a:t>Audience appeal</a:t>
            </a:r>
          </a:p>
        </p:txBody>
      </p:sp>
      <p:sp>
        <p:nvSpPr>
          <p:cNvPr id="167" name="Shape 167"/>
          <p:cNvSpPr/>
          <p:nvPr/>
        </p:nvSpPr>
        <p:spPr>
          <a:xfrm>
            <a:off x="1369925" y="2175900"/>
            <a:ext cx="2506200" cy="2506200"/>
          </a:xfrm>
          <a:prstGeom prst="ellipse">
            <a:avLst/>
          </a:prstGeom>
          <a:noFill/>
          <a:ln cap="flat" cmpd="sng" w="9525">
            <a:solidFill>
              <a:srgbClr val="39C0BA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Production Costs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Budget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Marketing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Distribution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Talent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Financing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</p:txBody>
      </p:sp>
      <p:sp>
        <p:nvSpPr>
          <p:cNvPr id="168" name="Shape 168"/>
          <p:cNvSpPr/>
          <p:nvPr/>
        </p:nvSpPr>
        <p:spPr>
          <a:xfrm>
            <a:off x="5926743" y="2175900"/>
            <a:ext cx="2506200" cy="25062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Revenue Sources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Ticket sales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Home video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Television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Streaming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Hotels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Airlines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Merchandise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6D9EEB"/>
                </a:solidFill>
                <a:latin typeface="Quicksand"/>
                <a:ea typeface="Quicksand"/>
                <a:cs typeface="Quicksand"/>
                <a:sym typeface="Quicksand"/>
              </a:rPr>
              <a:t>Soundtrack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1361875" y="4941650"/>
            <a:ext cx="73359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★"/>
            </a:pPr>
            <a:r>
              <a:rPr lang="en">
                <a:solidFill>
                  <a:schemeClr val="lt1"/>
                </a:solidFill>
              </a:rPr>
              <a:t>Poorly rated movies may still be profitable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movies that are part of successful series 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popular book adaptations</a:t>
            </a:r>
          </a:p>
          <a:p>
            <a:pPr indent="-228600" lvl="1" marL="91440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movies featuring specific actors or actresses with large fan bases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457200">
              <a:spcBef>
                <a:spcPts val="0"/>
              </a:spcBef>
              <a:buClr>
                <a:schemeClr val="lt1"/>
              </a:buClr>
              <a:buChar char="★"/>
            </a:pPr>
            <a:r>
              <a:rPr lang="en">
                <a:solidFill>
                  <a:schemeClr val="lt1"/>
                </a:solidFill>
              </a:rPr>
              <a:t>Acknowledging such exceptions, we hypothesized that the lowest rated movies will not have lasting appeal and be less profitable on average over time.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1165475" y="665975"/>
            <a:ext cx="76239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Word Cloud - Most Popular versus Most Poorly Rated Movies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1165475" y="1673975"/>
            <a:ext cx="2403600" cy="160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Children’s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3692250" y="1673975"/>
            <a:ext cx="2403600" cy="160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Adventure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77" name="Shape 177"/>
          <p:cNvSpPr txBox="1"/>
          <p:nvPr>
            <p:ph idx="3" type="body"/>
          </p:nvPr>
        </p:nvSpPr>
        <p:spPr>
          <a:xfrm>
            <a:off x="6219025" y="1673975"/>
            <a:ext cx="2403600" cy="160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Animation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075" y="2251800"/>
            <a:ext cx="2853876" cy="317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982" y="2251800"/>
            <a:ext cx="2766394" cy="317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50" y="2230925"/>
            <a:ext cx="2766401" cy="321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1165475" y="665975"/>
            <a:ext cx="76239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Most Popular (TOP) versus Most Poorly Rated Movies (BOTTOM)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165475" y="1673975"/>
            <a:ext cx="2403600" cy="160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Horror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87" name="Shape 187"/>
          <p:cNvSpPr txBox="1"/>
          <p:nvPr>
            <p:ph idx="2" type="body"/>
          </p:nvPr>
        </p:nvSpPr>
        <p:spPr>
          <a:xfrm>
            <a:off x="3692250" y="1673975"/>
            <a:ext cx="2403600" cy="160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Comedy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88" name="Shape 188"/>
          <p:cNvSpPr txBox="1"/>
          <p:nvPr>
            <p:ph idx="3" type="body"/>
          </p:nvPr>
        </p:nvSpPr>
        <p:spPr>
          <a:xfrm>
            <a:off x="6219025" y="1673975"/>
            <a:ext cx="2403600" cy="160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Thriller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496" y="2314700"/>
            <a:ext cx="2827019" cy="327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350" y="2369475"/>
            <a:ext cx="2903139" cy="32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4665" y="2323600"/>
            <a:ext cx="2853684" cy="3253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Business Insights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165475" y="1673975"/>
            <a:ext cx="6952200" cy="489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Don’t overthink it.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Don’t spend too much money marketing a sequel.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Further analysis is needed to explore relationships between ratings and profitability by genre.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4294967295" type="ctrTitle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>
                <a:solidFill>
                  <a:srgbClr val="2E3037"/>
                </a:solidFill>
              </a:rPr>
              <a:t>Thanks!</a:t>
            </a:r>
          </a:p>
        </p:txBody>
      </p:sp>
      <p:sp>
        <p:nvSpPr>
          <p:cNvPr id="203" name="Shape 203"/>
          <p:cNvSpPr txBox="1"/>
          <p:nvPr>
            <p:ph idx="4294967295" type="subTitle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F3F3F3"/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MovieLens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1530175" y="3710550"/>
            <a:ext cx="6927900" cy="290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buChar char="❏"/>
            </a:pPr>
            <a:r>
              <a:rPr lang="en"/>
              <a:t>A research site maintained by GroupLens Research at the University of Minnesota.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0"/>
              </a:spcBef>
              <a:buChar char="❏"/>
            </a:pPr>
            <a:r>
              <a:rPr lang="en"/>
              <a:t>Users enter movie ratings and can assign tags.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0"/>
              </a:spcBef>
              <a:buChar char="❏"/>
            </a:pPr>
            <a:r>
              <a:rPr lang="en"/>
              <a:t>MoveiLens data can be used to generate personalized movie predictions and ratings data is available for research use.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REF: https://movielens.org/info/about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50" y="3141800"/>
            <a:ext cx="433650" cy="6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3F3F3"/>
                </a:solidFill>
              </a:rPr>
              <a:t>Special thanks to all the people who made and released these awesome resources for free: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Presentation template by </a:t>
            </a:r>
            <a:r>
              <a:rPr lang="en" sz="2400" u="sng">
                <a:solidFill>
                  <a:srgbClr val="F3F3F3"/>
                </a:solidFill>
                <a:hlinkClick r:id="rId3"/>
              </a:rPr>
              <a:t>SlidesCarnival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Photographs by </a:t>
            </a:r>
            <a:r>
              <a:rPr lang="en" sz="2400" u="sng">
                <a:solidFill>
                  <a:srgbClr val="F3F3F3"/>
                </a:solidFill>
                <a:hlinkClick r:id="rId4"/>
              </a:rPr>
              <a:t>Unsplash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1M Ratings MovieLens Data Set Items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Information Fields: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User ID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Movie ID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Rating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Timestamp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Title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Genre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Gender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Age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Occupation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Zip code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idx="4294967295" type="ctrTitle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Case Objectives</a:t>
            </a:r>
          </a:p>
        </p:txBody>
      </p:sp>
      <p:sp>
        <p:nvSpPr>
          <p:cNvPr id="82" name="Shape 82"/>
          <p:cNvSpPr txBox="1"/>
          <p:nvPr>
            <p:ph idx="4294967295" type="subTitle"/>
          </p:nvPr>
        </p:nvSpPr>
        <p:spPr>
          <a:xfrm>
            <a:off x="2494900" y="3896351"/>
            <a:ext cx="6028200" cy="244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Analyze ratings data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Make conjectures and evaluate them to achieve a narrative interpretation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Propose a business case application for movie ratings data analysis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50" y="2471149"/>
            <a:ext cx="1307350" cy="19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165475" y="7421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Basic Analysis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165475" y="1673975"/>
            <a:ext cx="7057500" cy="494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/>
              <a:t>Initial Details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Overall average over 4.5: 29 movies</a:t>
            </a:r>
          </a:p>
          <a:p>
            <a:pPr indent="-355600" lvl="0" marL="457200" rtl="0">
              <a:spcBef>
                <a:spcPts val="0"/>
              </a:spcBef>
            </a:pPr>
            <a:r>
              <a:rPr lang="en"/>
              <a:t>Among all men: 20 movies</a:t>
            </a:r>
          </a:p>
          <a:p>
            <a:pPr indent="-355600" lvl="0" marL="457200" rtl="0">
              <a:spcBef>
                <a:spcPts val="0"/>
              </a:spcBef>
            </a:pPr>
            <a:r>
              <a:rPr lang="en"/>
              <a:t>Among all women: 70 movies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Median rating over 4.5</a:t>
            </a:r>
          </a:p>
          <a:p>
            <a:pPr indent="-355600" lvl="0" marL="457200" rtl="0">
              <a:spcBef>
                <a:spcPts val="0"/>
              </a:spcBef>
            </a:pPr>
            <a:r>
              <a:rPr lang="en"/>
              <a:t>Among men over 30: 105</a:t>
            </a:r>
          </a:p>
          <a:p>
            <a:pPr indent="-355600" lvl="0" marL="457200" rtl="0">
              <a:spcBef>
                <a:spcPts val="0"/>
              </a:spcBef>
            </a:pPr>
            <a:r>
              <a:rPr lang="en"/>
              <a:t>Among women over 30: 187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355600" lvl="0" marL="457200">
              <a:spcBef>
                <a:spcPts val="0"/>
              </a:spcBef>
            </a:pPr>
            <a:r>
              <a:rPr b="1" lang="en"/>
              <a:t>Not many movies are highly rated on average.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355600" lvl="0" marL="457200">
              <a:spcBef>
                <a:spcPts val="0"/>
              </a:spcBef>
            </a:pPr>
            <a:r>
              <a:rPr b="1" lang="en"/>
              <a:t>Do these findings mean women overall are an easier to please audience than men?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Further </a:t>
            </a:r>
            <a:r>
              <a:rPr lang="en"/>
              <a:t>Analysis</a:t>
            </a:r>
          </a:p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976900" y="1412875"/>
            <a:ext cx="4149300" cy="501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 u="sng"/>
              <a:t>10 most popular movies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“Popular”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Widely viewed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Rating frequency above median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Highly rated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Highest rated movies among widely viewed movies.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800" u="sng"/>
              <a:t>Poorly reviewed movies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800"/>
              <a:t>“Most poorly rated movies”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Widely viewed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Rating frequency above median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Poorly rated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Lowest 5% of scores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400" y="1430675"/>
            <a:ext cx="3712999" cy="34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5382650" y="5252925"/>
            <a:ext cx="35328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buClr>
                <a:srgbClr val="EFEFEF"/>
              </a:buClr>
              <a:buSzPct val="100000"/>
              <a:buChar char="➢"/>
            </a:pPr>
            <a:r>
              <a:rPr b="1" lang="en" sz="1800">
                <a:solidFill>
                  <a:srgbClr val="EFEFEF"/>
                </a:solidFill>
              </a:rPr>
              <a:t>Has anyone in this class watched any of these “popular movies?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Histograms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325" y="1206000"/>
            <a:ext cx="3905919" cy="24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b="3410" l="0" r="0" t="-3410"/>
          <a:stretch/>
        </p:blipFill>
        <p:spPr>
          <a:xfrm>
            <a:off x="1089275" y="3780575"/>
            <a:ext cx="3905925" cy="245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9150" y="1206000"/>
            <a:ext cx="3644650" cy="24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5209150" y="3968900"/>
            <a:ext cx="35349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D9D9D9"/>
              </a:buClr>
              <a:buSzPct val="100000"/>
              <a:buChar char="➢"/>
            </a:pPr>
            <a:r>
              <a:rPr lang="en" sz="1800">
                <a:solidFill>
                  <a:srgbClr val="D9D9D9"/>
                </a:solidFill>
              </a:rPr>
              <a:t>Most Frequent and Average Movie ratings centered between 3 and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D9D9D9"/>
                </a:solidFill>
              </a:rPr>
              <a:t> </a:t>
            </a:r>
          </a:p>
          <a:p>
            <a:pPr indent="-342900" lvl="0" marL="457200">
              <a:spcBef>
                <a:spcPts val="0"/>
              </a:spcBef>
              <a:buClr>
                <a:srgbClr val="D9D9D9"/>
              </a:buClr>
              <a:buSzPct val="100000"/>
              <a:buChar char="➢"/>
            </a:pPr>
            <a:r>
              <a:rPr lang="en" sz="1800">
                <a:solidFill>
                  <a:srgbClr val="D9D9D9"/>
                </a:solidFill>
              </a:rPr>
              <a:t>Some movies are much more frequently rated than others...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Histograms by Number of Ratings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5137250" y="1453475"/>
            <a:ext cx="3660000" cy="489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>
              <a:spcBef>
                <a:spcPts val="0"/>
              </a:spcBef>
            </a:pPr>
            <a:r>
              <a:rPr lang="en"/>
              <a:t>Distribution for movies rated more than 100 times is slightly left skewed but roughly normal-appearing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55600" lvl="0" marL="457200">
              <a:spcBef>
                <a:spcPts val="0"/>
              </a:spcBef>
            </a:pPr>
            <a:r>
              <a:rPr lang="en"/>
              <a:t>Distribution for movies rated less than 100 time appears less normal. 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75" y="1453475"/>
            <a:ext cx="3557075" cy="2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475" y="4080200"/>
            <a:ext cx="3659927" cy="243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165475" y="665975"/>
            <a:ext cx="7710600" cy="459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Conjectures 1: Average Movie Ratings by Movie Year and Rater Age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800" y="1403662"/>
            <a:ext cx="3410051" cy="22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800" y="3895421"/>
            <a:ext cx="3410049" cy="228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idx="1" type="body"/>
          </p:nvPr>
        </p:nvSpPr>
        <p:spPr>
          <a:xfrm>
            <a:off x="4403750" y="1125875"/>
            <a:ext cx="4586400" cy="561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Viewers over age 50 rate older movies slightly more highly on average.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55600" lvl="0" marL="457200" rtl="0">
              <a:spcBef>
                <a:spcPts val="0"/>
              </a:spcBef>
            </a:pPr>
            <a:r>
              <a:rPr lang="en" sz="1800"/>
              <a:t>Viewers under age 18 do not show a similar trend in average preference for more recent movies compared with older</a:t>
            </a:r>
            <a:r>
              <a:rPr lang="en"/>
              <a:t> movies.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